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8" r:id="rId2"/>
    <p:sldId id="259" r:id="rId3"/>
    <p:sldId id="272" r:id="rId4"/>
    <p:sldId id="260" r:id="rId5"/>
    <p:sldId id="261" r:id="rId6"/>
    <p:sldId id="274" r:id="rId7"/>
    <p:sldId id="273" r:id="rId8"/>
    <p:sldId id="262" r:id="rId9"/>
    <p:sldId id="263" r:id="rId10"/>
    <p:sldId id="264" r:id="rId11"/>
    <p:sldId id="265" r:id="rId12"/>
    <p:sldId id="275" r:id="rId13"/>
    <p:sldId id="27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9" autoAdjust="0"/>
    <p:restoredTop sz="86449" autoAdjust="0"/>
  </p:normalViewPr>
  <p:slideViewPr>
    <p:cSldViewPr snapToGrid="0">
      <p:cViewPr varScale="1">
        <p:scale>
          <a:sx n="140" d="100"/>
          <a:sy n="140" d="100"/>
        </p:scale>
        <p:origin x="594" y="126"/>
      </p:cViewPr>
      <p:guideLst/>
    </p:cSldViewPr>
  </p:slideViewPr>
  <p:outlineViewPr>
    <p:cViewPr>
      <p:scale>
        <a:sx n="33" d="100"/>
        <a:sy n="33" d="100"/>
      </p:scale>
      <p:origin x="0" y="-23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22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8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617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420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74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00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812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40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1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42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3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2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6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8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67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40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23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2B50793-E769-4E42-8CE6-98ADF7A89EC7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CB34DE3-5C90-4B29-B32D-2DA5CBD33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1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ru/photo/19162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ru/photo/161616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B%D0%B0%D0%B7%D0%B5%D1%80%D0%BD%D1%8B%D0%B9_%D0%BF%D1%80%D0%B8%D0%BD%D1%82%D0%B5%D1%80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andaparerevista.ro/level:2011: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Albom.pptx#1. &#1055;&#1088;&#1077;&#1079;&#1077;&#1085;&#1090;&#1072;&#1094;&#1080;&#1103; PowerPoin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gelin.ru/2015/11/blog-post_14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lturainformatica.es/articulos/aproximacion-a-la-historia-de-la-informatica-de-la-urs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Albom.pptx#2. &#1055;&#1088;&#1077;&#1079;&#1077;&#1085;&#1090;&#1072;&#1094;&#1080;&#1103; PowerPoin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pngimg.com/png/14176-motherboard-png-im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Albom.pptx#3. &#1055;&#1088;&#1077;&#1079;&#1077;&#1085;&#1090;&#1072;&#1094;&#1080;&#1103; PowerPoin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akpx.com/597353/gray-amd-fx-computer-processor/2560x1440-wallpap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Albom.pptx#4. &#1055;&#1088;&#1077;&#1079;&#1077;&#1085;&#1090;&#1072;&#1094;&#1080;&#1103; PowerPoin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actualidadhardware.com/review-kingston-hyperx-fury-8gb-kit-2x4gb-ddr3-1600mhz-cl1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lops.ru/news/2023-03-10/266835-onkolog-ob-yasnil-kak-vyyavit-rak-na-ranney-stadii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tl/hard-disk-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conto.com/ru/blogs/post/1603/Igrovaya-mysh-za-5-bolshaya-udobnaya-mnogofunktsionalnay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C314FE-9A16-43F1-991D-84A47784B9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Устройство персонального компьютера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249690-8513-40B2-B0F2-574D85C2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8250" y="1027906"/>
            <a:ext cx="48577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99B1A-DC58-446A-96E2-6D5BEA82C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E47FC-7C8C-418A-B24D-8ECB7EBC51F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vl="1"/>
            <a:r>
              <a:rPr lang="ru-RU" dirty="0"/>
              <a:t>Монитор(дисплей)</a:t>
            </a:r>
            <a:r>
              <a:rPr lang="ru-RU" baseline="0" dirty="0"/>
              <a:t> – устройство отображения информации. Перед подачей на монитор изображение формируется в видеоадаптере(Видеокарта)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9138B6-E985-4E11-BB02-338EDFCA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1974" y="209608"/>
            <a:ext cx="4848052" cy="32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23242-8CD1-4ADC-8596-1AF14C4ABC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Принтеры</a:t>
            </a:r>
            <a:r>
              <a:rPr lang="ru-RU" baseline="0" dirty="0"/>
              <a:t> и сканеры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7175E9-86D3-4976-9B69-9AF090616EF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Компьютерный принтер (англ.</a:t>
            </a:r>
            <a:r>
              <a:rPr lang="ru-RU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Printer – </a:t>
            </a:r>
            <a:r>
              <a:rPr lang="ru-RU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печатник) – устройство печати информации на твердый носитель, обычно на бумагу.</a:t>
            </a:r>
            <a:endParaRPr lang="ru-RU" dirty="0">
              <a:effectLst/>
            </a:endParaRPr>
          </a:p>
          <a:p>
            <a:pPr lvl="2"/>
            <a:r>
              <a:rPr lang="ru-RU" dirty="0"/>
              <a:t>Принтеры бывают струйные, лазерные, матричные и некоторые другие, а по цвету печати многоцветные и монохромные.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F92A1-0575-4844-A362-38DCFE223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3428" y="265055"/>
            <a:ext cx="2948594" cy="2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F756E-BAD0-4B7B-AE6A-2712B240D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dirty="0"/>
              <a:t>Внешние накопители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A65783-C249-484D-AFA0-A7FB391AE64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685800" lvl="1" indent="-228600"/>
            <a:r>
              <a:rPr lang="en-US" dirty="0"/>
              <a:t>USB Flash Drive</a:t>
            </a:r>
          </a:p>
          <a:p>
            <a:pPr marL="685800" lvl="1" indent="-228600"/>
            <a:r>
              <a:rPr lang="ru-RU" dirty="0"/>
              <a:t>Компакт</a:t>
            </a:r>
            <a:r>
              <a:rPr lang="ru-RU" baseline="0" dirty="0"/>
              <a:t> – диск, </a:t>
            </a:r>
            <a:r>
              <a:rPr lang="en-US" baseline="0" dirty="0"/>
              <a:t>Compact Disc (CD)</a:t>
            </a:r>
          </a:p>
          <a:p>
            <a:pPr marL="685800" lvl="1" indent="-228600"/>
            <a:r>
              <a:rPr lang="ru-RU" baseline="0" dirty="0"/>
              <a:t>Цифровой видео диск, </a:t>
            </a:r>
            <a:r>
              <a:rPr lang="en-US" baseline="0" dirty="0"/>
              <a:t>Digital Video Disc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5867B1-7355-46D6-B91B-BE728F84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9524" y="379068"/>
            <a:ext cx="4681728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B10A09B-3951-4C93-BA66-3E1D989C4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858491"/>
              </p:ext>
            </p:extLst>
          </p:nvPr>
        </p:nvGraphicFramePr>
        <p:xfrm>
          <a:off x="2486119" y="1546168"/>
          <a:ext cx="7219761" cy="5029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10268001" imgH="7153288" progId="Visio.Drawing.15">
                  <p:embed/>
                </p:oleObj>
              </mc:Choice>
              <mc:Fallback>
                <p:oleObj name="Visio" r:id="rId3" imgW="10268001" imgH="715328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6119" y="1546168"/>
                        <a:ext cx="7219761" cy="5029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0325F7-03ED-4550-BBF8-70C8235F37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dirty="0"/>
              <a:t>Принципиальная ЭВМ</a:t>
            </a:r>
          </a:p>
        </p:txBody>
      </p:sp>
    </p:spTree>
    <p:extLst>
      <p:ext uri="{BB962C8B-B14F-4D97-AF65-F5344CB8AC3E}">
        <p14:creationId xmlns:p14="http://schemas.microsoft.com/office/powerpoint/2010/main" val="11582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>
        <p14:ripple dir="lu"/>
      </p:transition>
    </mc:Choice>
    <mc:Fallback xmlns=""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880B035-EACD-498D-94C2-EEEA071C222A}"/>
              </a:ext>
            </a:extLst>
          </p:cNvPr>
          <p:cNvSpPr/>
          <p:nvPr/>
        </p:nvSpPr>
        <p:spPr>
          <a:xfrm>
            <a:off x="6743469" y="856389"/>
            <a:ext cx="3284878" cy="3665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3279"/>
                </a:lnTo>
                <a:lnTo>
                  <a:pt x="3284878" y="183279"/>
                </a:lnTo>
                <a:lnTo>
                  <a:pt x="3284878" y="36655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F37F5BC4-A5DC-4415-B3AC-114717522706}"/>
              </a:ext>
            </a:extLst>
          </p:cNvPr>
          <p:cNvSpPr/>
          <p:nvPr/>
        </p:nvSpPr>
        <p:spPr>
          <a:xfrm>
            <a:off x="5552440" y="1933027"/>
            <a:ext cx="447126" cy="32815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81579"/>
                </a:lnTo>
                <a:lnTo>
                  <a:pt x="447126" y="328157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AABAE91-4C20-46F9-AB63-31DBF0A8CE0E}"/>
              </a:ext>
            </a:extLst>
          </p:cNvPr>
          <p:cNvSpPr/>
          <p:nvPr/>
        </p:nvSpPr>
        <p:spPr>
          <a:xfrm>
            <a:off x="5552440" y="1933027"/>
            <a:ext cx="447126" cy="2042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42259"/>
                </a:lnTo>
                <a:lnTo>
                  <a:pt x="447126" y="204225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D4B90987-BF0D-4092-A202-937EA83F2EFE}"/>
              </a:ext>
            </a:extLst>
          </p:cNvPr>
          <p:cNvSpPr/>
          <p:nvPr/>
        </p:nvSpPr>
        <p:spPr>
          <a:xfrm>
            <a:off x="5552440" y="1933027"/>
            <a:ext cx="447126" cy="8029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02939"/>
                </a:lnTo>
                <a:lnTo>
                  <a:pt x="447126" y="80293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3E9710B-9DCB-4CB0-8BD3-A404C6353046}"/>
              </a:ext>
            </a:extLst>
          </p:cNvPr>
          <p:cNvSpPr/>
          <p:nvPr/>
        </p:nvSpPr>
        <p:spPr>
          <a:xfrm>
            <a:off x="6697749" y="856389"/>
            <a:ext cx="91440" cy="3665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83279"/>
                </a:lnTo>
                <a:lnTo>
                  <a:pt x="47029" y="183279"/>
                </a:lnTo>
                <a:lnTo>
                  <a:pt x="47029" y="36655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4951097-3221-4686-B926-B172C69F667A}"/>
              </a:ext>
            </a:extLst>
          </p:cNvPr>
          <p:cNvSpPr/>
          <p:nvPr/>
        </p:nvSpPr>
        <p:spPr>
          <a:xfrm>
            <a:off x="2317581" y="1864489"/>
            <a:ext cx="428369" cy="2042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42259"/>
                </a:lnTo>
                <a:lnTo>
                  <a:pt x="428369" y="204225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3CAFCEBE-B28C-4F01-9BA0-B8E56AC0ED26}"/>
              </a:ext>
            </a:extLst>
          </p:cNvPr>
          <p:cNvSpPr/>
          <p:nvPr/>
        </p:nvSpPr>
        <p:spPr>
          <a:xfrm>
            <a:off x="2317581" y="1864489"/>
            <a:ext cx="428369" cy="8029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02939"/>
                </a:lnTo>
                <a:lnTo>
                  <a:pt x="428369" y="80293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328E694B-437D-4146-81C8-22CE025056C4}"/>
              </a:ext>
            </a:extLst>
          </p:cNvPr>
          <p:cNvSpPr/>
          <p:nvPr/>
        </p:nvSpPr>
        <p:spPr>
          <a:xfrm>
            <a:off x="3459899" y="856389"/>
            <a:ext cx="3283569" cy="3665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83569" y="0"/>
                </a:moveTo>
                <a:lnTo>
                  <a:pt x="3283569" y="183279"/>
                </a:lnTo>
                <a:lnTo>
                  <a:pt x="0" y="183279"/>
                </a:lnTo>
                <a:lnTo>
                  <a:pt x="0" y="366559"/>
                </a:lnTo>
              </a:path>
            </a:pathLst>
          </a:custGeom>
          <a:noFill/>
          <a:scene3d>
            <a:camera prst="orthographicFront"/>
            <a:lightRig rig="threePt" dir="t">
              <a:rot lat="0" lon="0" rev="7500000"/>
            </a:lightRig>
          </a:scene3d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6173B7C-3118-41A4-9B9D-DFC29A181FE8}"/>
              </a:ext>
            </a:extLst>
          </p:cNvPr>
          <p:cNvSpPr/>
          <p:nvPr/>
        </p:nvSpPr>
        <p:spPr>
          <a:xfrm>
            <a:off x="4478332" y="156069"/>
            <a:ext cx="4530272" cy="700320"/>
          </a:xfrm>
          <a:custGeom>
            <a:avLst/>
            <a:gdLst>
              <a:gd name="connsiteX0" fmla="*/ 0 w 4530272"/>
              <a:gd name="connsiteY0" fmla="*/ 0 h 700320"/>
              <a:gd name="connsiteX1" fmla="*/ 4530272 w 4530272"/>
              <a:gd name="connsiteY1" fmla="*/ 0 h 700320"/>
              <a:gd name="connsiteX2" fmla="*/ 4530272 w 4530272"/>
              <a:gd name="connsiteY2" fmla="*/ 700320 h 700320"/>
              <a:gd name="connsiteX3" fmla="*/ 0 w 4530272"/>
              <a:gd name="connsiteY3" fmla="*/ 700320 h 700320"/>
              <a:gd name="connsiteX4" fmla="*/ 0 w 4530272"/>
              <a:gd name="connsiteY4" fmla="*/ 0 h 7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0272" h="700320">
                <a:moveTo>
                  <a:pt x="0" y="0"/>
                </a:moveTo>
                <a:lnTo>
                  <a:pt x="4530272" y="0"/>
                </a:lnTo>
                <a:lnTo>
                  <a:pt x="4530272" y="700320"/>
                </a:lnTo>
                <a:lnTo>
                  <a:pt x="0" y="70032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800" kern="1200" dirty="0">
                <a:solidFill>
                  <a:schemeClr val="tx1"/>
                </a:solidFill>
              </a:rPr>
              <a:t>Персональный компьютер(ПК)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2F1F814E-5324-4BA3-A503-85F4AE0C1445}"/>
              </a:ext>
            </a:extLst>
          </p:cNvPr>
          <p:cNvSpPr/>
          <p:nvPr/>
        </p:nvSpPr>
        <p:spPr>
          <a:xfrm>
            <a:off x="2032002" y="1222949"/>
            <a:ext cx="2855794" cy="641540"/>
          </a:xfrm>
          <a:custGeom>
            <a:avLst/>
            <a:gdLst>
              <a:gd name="connsiteX0" fmla="*/ 0 w 2855794"/>
              <a:gd name="connsiteY0" fmla="*/ 0 h 641540"/>
              <a:gd name="connsiteX1" fmla="*/ 2855794 w 2855794"/>
              <a:gd name="connsiteY1" fmla="*/ 0 h 641540"/>
              <a:gd name="connsiteX2" fmla="*/ 2855794 w 2855794"/>
              <a:gd name="connsiteY2" fmla="*/ 641540 h 641540"/>
              <a:gd name="connsiteX3" fmla="*/ 0 w 2855794"/>
              <a:gd name="connsiteY3" fmla="*/ 641540 h 641540"/>
              <a:gd name="connsiteX4" fmla="*/ 0 w 2855794"/>
              <a:gd name="connsiteY4" fmla="*/ 0 h 6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794" h="641540">
                <a:moveTo>
                  <a:pt x="0" y="0"/>
                </a:moveTo>
                <a:lnTo>
                  <a:pt x="2855794" y="0"/>
                </a:lnTo>
                <a:lnTo>
                  <a:pt x="2855794" y="641540"/>
                </a:lnTo>
                <a:lnTo>
                  <a:pt x="0" y="6415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Аппаратное обеспечение </a:t>
            </a:r>
            <a:r>
              <a:rPr lang="en-US" sz="1500" kern="1200" dirty="0"/>
              <a:t>(Hardware)</a:t>
            </a:r>
            <a:endParaRPr lang="ru-RU" sz="1500" kern="1200" dirty="0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551A0887-B390-4721-803E-C3E1F68C1F59}"/>
              </a:ext>
            </a:extLst>
          </p:cNvPr>
          <p:cNvSpPr/>
          <p:nvPr/>
        </p:nvSpPr>
        <p:spPr>
          <a:xfrm>
            <a:off x="2745950" y="2231048"/>
            <a:ext cx="1745521" cy="872760"/>
          </a:xfrm>
          <a:custGeom>
            <a:avLst/>
            <a:gdLst>
              <a:gd name="connsiteX0" fmla="*/ 0 w 1745521"/>
              <a:gd name="connsiteY0" fmla="*/ 0 h 872760"/>
              <a:gd name="connsiteX1" fmla="*/ 1745521 w 1745521"/>
              <a:gd name="connsiteY1" fmla="*/ 0 h 872760"/>
              <a:gd name="connsiteX2" fmla="*/ 1745521 w 1745521"/>
              <a:gd name="connsiteY2" fmla="*/ 872760 h 872760"/>
              <a:gd name="connsiteX3" fmla="*/ 0 w 1745521"/>
              <a:gd name="connsiteY3" fmla="*/ 872760 h 872760"/>
              <a:gd name="connsiteX4" fmla="*/ 0 w 1745521"/>
              <a:gd name="connsiteY4" fmla="*/ 0 h 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521" h="872760">
                <a:moveTo>
                  <a:pt x="0" y="0"/>
                </a:moveTo>
                <a:lnTo>
                  <a:pt x="1745521" y="0"/>
                </a:lnTo>
                <a:lnTo>
                  <a:pt x="1745521" y="872760"/>
                </a:lnTo>
                <a:lnTo>
                  <a:pt x="0" y="87276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Состав ПК</a:t>
            </a: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03A3F595-1DB1-430E-8D74-53B2D802C297}"/>
              </a:ext>
            </a:extLst>
          </p:cNvPr>
          <p:cNvSpPr/>
          <p:nvPr/>
        </p:nvSpPr>
        <p:spPr>
          <a:xfrm>
            <a:off x="2745950" y="3470368"/>
            <a:ext cx="1745521" cy="872760"/>
          </a:xfrm>
          <a:custGeom>
            <a:avLst/>
            <a:gdLst>
              <a:gd name="connsiteX0" fmla="*/ 0 w 1745521"/>
              <a:gd name="connsiteY0" fmla="*/ 0 h 872760"/>
              <a:gd name="connsiteX1" fmla="*/ 1745521 w 1745521"/>
              <a:gd name="connsiteY1" fmla="*/ 0 h 872760"/>
              <a:gd name="connsiteX2" fmla="*/ 1745521 w 1745521"/>
              <a:gd name="connsiteY2" fmla="*/ 872760 h 872760"/>
              <a:gd name="connsiteX3" fmla="*/ 0 w 1745521"/>
              <a:gd name="connsiteY3" fmla="*/ 872760 h 872760"/>
              <a:gd name="connsiteX4" fmla="*/ 0 w 1745521"/>
              <a:gd name="connsiteY4" fmla="*/ 0 h 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521" h="872760">
                <a:moveTo>
                  <a:pt x="0" y="0"/>
                </a:moveTo>
                <a:lnTo>
                  <a:pt x="1745521" y="0"/>
                </a:lnTo>
                <a:lnTo>
                  <a:pt x="1745521" y="872760"/>
                </a:lnTo>
                <a:lnTo>
                  <a:pt x="0" y="87276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Аппаратные Интерфейсы</a:t>
            </a: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1D8F197B-6BC7-4F3C-A399-FD6708AC9439}"/>
              </a:ext>
            </a:extLst>
          </p:cNvPr>
          <p:cNvSpPr/>
          <p:nvPr/>
        </p:nvSpPr>
        <p:spPr>
          <a:xfrm>
            <a:off x="5254356" y="1222949"/>
            <a:ext cx="2980843" cy="710077"/>
          </a:xfrm>
          <a:custGeom>
            <a:avLst/>
            <a:gdLst>
              <a:gd name="connsiteX0" fmla="*/ 0 w 2980843"/>
              <a:gd name="connsiteY0" fmla="*/ 0 h 710077"/>
              <a:gd name="connsiteX1" fmla="*/ 2980843 w 2980843"/>
              <a:gd name="connsiteY1" fmla="*/ 0 h 710077"/>
              <a:gd name="connsiteX2" fmla="*/ 2980843 w 2980843"/>
              <a:gd name="connsiteY2" fmla="*/ 710077 h 710077"/>
              <a:gd name="connsiteX3" fmla="*/ 0 w 2980843"/>
              <a:gd name="connsiteY3" fmla="*/ 710077 h 710077"/>
              <a:gd name="connsiteX4" fmla="*/ 0 w 2980843"/>
              <a:gd name="connsiteY4" fmla="*/ 0 h 71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43" h="710077">
                <a:moveTo>
                  <a:pt x="0" y="0"/>
                </a:moveTo>
                <a:lnTo>
                  <a:pt x="2980843" y="0"/>
                </a:lnTo>
                <a:lnTo>
                  <a:pt x="2980843" y="710077"/>
                </a:lnTo>
                <a:lnTo>
                  <a:pt x="0" y="710077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Программное обеспечение </a:t>
            </a:r>
            <a:r>
              <a:rPr lang="en-US" sz="1500" kern="1200" dirty="0"/>
              <a:t>(Software)</a:t>
            </a:r>
            <a:endParaRPr lang="ru-RU" sz="1500" kern="1200" dirty="0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5E898471-8FD2-41A3-AE22-FF0EC0DAAD12}"/>
              </a:ext>
            </a:extLst>
          </p:cNvPr>
          <p:cNvSpPr/>
          <p:nvPr/>
        </p:nvSpPr>
        <p:spPr>
          <a:xfrm>
            <a:off x="5999567" y="2299586"/>
            <a:ext cx="1745521" cy="872760"/>
          </a:xfrm>
          <a:custGeom>
            <a:avLst/>
            <a:gdLst>
              <a:gd name="connsiteX0" fmla="*/ 0 w 1745521"/>
              <a:gd name="connsiteY0" fmla="*/ 0 h 872760"/>
              <a:gd name="connsiteX1" fmla="*/ 1745521 w 1745521"/>
              <a:gd name="connsiteY1" fmla="*/ 0 h 872760"/>
              <a:gd name="connsiteX2" fmla="*/ 1745521 w 1745521"/>
              <a:gd name="connsiteY2" fmla="*/ 872760 h 872760"/>
              <a:gd name="connsiteX3" fmla="*/ 0 w 1745521"/>
              <a:gd name="connsiteY3" fmla="*/ 872760 h 872760"/>
              <a:gd name="connsiteX4" fmla="*/ 0 w 1745521"/>
              <a:gd name="connsiteY4" fmla="*/ 0 h 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521" h="872760">
                <a:moveTo>
                  <a:pt x="0" y="0"/>
                </a:moveTo>
                <a:lnTo>
                  <a:pt x="1745521" y="0"/>
                </a:lnTo>
                <a:lnTo>
                  <a:pt x="1745521" y="872760"/>
                </a:lnTo>
                <a:lnTo>
                  <a:pt x="0" y="87276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Прикладное</a:t>
            </a: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C5122227-A0CC-4CFB-94C9-429C4FD6EFDF}"/>
              </a:ext>
            </a:extLst>
          </p:cNvPr>
          <p:cNvSpPr/>
          <p:nvPr/>
        </p:nvSpPr>
        <p:spPr>
          <a:xfrm>
            <a:off x="5999567" y="3538906"/>
            <a:ext cx="1745521" cy="872760"/>
          </a:xfrm>
          <a:custGeom>
            <a:avLst/>
            <a:gdLst>
              <a:gd name="connsiteX0" fmla="*/ 0 w 1745521"/>
              <a:gd name="connsiteY0" fmla="*/ 0 h 872760"/>
              <a:gd name="connsiteX1" fmla="*/ 1745521 w 1745521"/>
              <a:gd name="connsiteY1" fmla="*/ 0 h 872760"/>
              <a:gd name="connsiteX2" fmla="*/ 1745521 w 1745521"/>
              <a:gd name="connsiteY2" fmla="*/ 872760 h 872760"/>
              <a:gd name="connsiteX3" fmla="*/ 0 w 1745521"/>
              <a:gd name="connsiteY3" fmla="*/ 872760 h 872760"/>
              <a:gd name="connsiteX4" fmla="*/ 0 w 1745521"/>
              <a:gd name="connsiteY4" fmla="*/ 0 h 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521" h="872760">
                <a:moveTo>
                  <a:pt x="0" y="0"/>
                </a:moveTo>
                <a:lnTo>
                  <a:pt x="1745521" y="0"/>
                </a:lnTo>
                <a:lnTo>
                  <a:pt x="1745521" y="872760"/>
                </a:lnTo>
                <a:lnTo>
                  <a:pt x="0" y="87276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Системное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6429DEFC-5013-4676-9AC5-72075C87D840}"/>
              </a:ext>
            </a:extLst>
          </p:cNvPr>
          <p:cNvSpPr/>
          <p:nvPr/>
        </p:nvSpPr>
        <p:spPr>
          <a:xfrm>
            <a:off x="5999567" y="4778226"/>
            <a:ext cx="1745521" cy="872760"/>
          </a:xfrm>
          <a:custGeom>
            <a:avLst/>
            <a:gdLst>
              <a:gd name="connsiteX0" fmla="*/ 0 w 1745521"/>
              <a:gd name="connsiteY0" fmla="*/ 0 h 872760"/>
              <a:gd name="connsiteX1" fmla="*/ 1745521 w 1745521"/>
              <a:gd name="connsiteY1" fmla="*/ 0 h 872760"/>
              <a:gd name="connsiteX2" fmla="*/ 1745521 w 1745521"/>
              <a:gd name="connsiteY2" fmla="*/ 872760 h 872760"/>
              <a:gd name="connsiteX3" fmla="*/ 0 w 1745521"/>
              <a:gd name="connsiteY3" fmla="*/ 872760 h 872760"/>
              <a:gd name="connsiteX4" fmla="*/ 0 w 1745521"/>
              <a:gd name="connsiteY4" fmla="*/ 0 h 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521" h="872760">
                <a:moveTo>
                  <a:pt x="0" y="0"/>
                </a:moveTo>
                <a:lnTo>
                  <a:pt x="1745521" y="0"/>
                </a:lnTo>
                <a:lnTo>
                  <a:pt x="1745521" y="872760"/>
                </a:lnTo>
                <a:lnTo>
                  <a:pt x="0" y="87276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Системы программирования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73066EA4-A3B5-4E29-B851-C883D7248205}"/>
              </a:ext>
            </a:extLst>
          </p:cNvPr>
          <p:cNvSpPr/>
          <p:nvPr/>
        </p:nvSpPr>
        <p:spPr>
          <a:xfrm>
            <a:off x="8601759" y="1222949"/>
            <a:ext cx="2853176" cy="671449"/>
          </a:xfrm>
          <a:custGeom>
            <a:avLst/>
            <a:gdLst>
              <a:gd name="connsiteX0" fmla="*/ 0 w 2853176"/>
              <a:gd name="connsiteY0" fmla="*/ 0 h 671449"/>
              <a:gd name="connsiteX1" fmla="*/ 2853176 w 2853176"/>
              <a:gd name="connsiteY1" fmla="*/ 0 h 671449"/>
              <a:gd name="connsiteX2" fmla="*/ 2853176 w 2853176"/>
              <a:gd name="connsiteY2" fmla="*/ 671449 h 671449"/>
              <a:gd name="connsiteX3" fmla="*/ 0 w 2853176"/>
              <a:gd name="connsiteY3" fmla="*/ 671449 h 671449"/>
              <a:gd name="connsiteX4" fmla="*/ 0 w 2853176"/>
              <a:gd name="connsiteY4" fmla="*/ 0 h 67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176" h="671449">
                <a:moveTo>
                  <a:pt x="0" y="0"/>
                </a:moveTo>
                <a:lnTo>
                  <a:pt x="2853176" y="0"/>
                </a:lnTo>
                <a:lnTo>
                  <a:pt x="2853176" y="671449"/>
                </a:lnTo>
                <a:lnTo>
                  <a:pt x="0" y="671449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500" kern="1200" dirty="0"/>
              <a:t>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35303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C7778B-2D10-4866-B46D-C0D036DA7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Основные аппаратные составляющие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 action="ppaction://hlinkpres?slideindex=1&amp;slidetitle=Презентация PowerPoint"/>
              </a:rPr>
              <a:t>ПК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7CC805-EBDE-42BC-B507-D3293FE300A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Компьютер =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+ Software</a:t>
            </a:r>
            <a:endParaRPr lang="ru-RU" sz="2400" dirty="0">
              <a:effectLst/>
            </a:endParaRPr>
          </a:p>
          <a:p>
            <a:pPr lvl="1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0C5CD7-8148-4F6F-BCB3-400939BA4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0" y="1388485"/>
            <a:ext cx="5448974" cy="40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AA802-083C-4714-8C9B-E904233488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Структурная схема ЭВМ</a:t>
            </a:r>
            <a:endParaRPr lang="ru-RU" sz="1800" dirty="0">
              <a:effectLst/>
            </a:endParaRPr>
          </a:p>
          <a:p>
            <a:pPr rtl="0" eaLnBrk="1" latinLnBrk="0" hangingPunct="1"/>
            <a:endParaRPr lang="ru-RU" sz="1800" dirty="0">
              <a:effectLst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2C7BFF-E142-4D16-889F-220A1B4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890" y="1690688"/>
            <a:ext cx="10378219" cy="36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04BB0-5ABD-4FF4-8488-D4D798208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Материнская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 action="ppaction://hlinkpres?slideindex=2&amp;slidetitle=Презентация PowerPoint"/>
              </a:rPr>
              <a:t>плата</a:t>
            </a:r>
            <a:endParaRPr lang="ru-RU" dirty="0">
              <a:effectLst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862192-6AEF-4A1D-87F4-E6731C21AF5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Материнская плата –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motherboard – </a:t>
            </a:r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основная многослойная сложная печатная плата, которая обеспечивает связь и взаимодействие комплектующих компьютера.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8CA656-9ACC-4AB0-B0EF-9CCDEB493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04319" y="-165908"/>
            <a:ext cx="5100538" cy="37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1BB82-6F67-4045-9CE1-2483482446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 action="ppaction://hlinkpres?slideindex=3&amp;slidetitle=Презентация PowerPoint"/>
              </a:rPr>
              <a:t>Процессор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E78E7-E138-4B18-A667-555A34A76D9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rtl="0" eaLnBrk="1" latinLnBrk="0" hangingPunct="1"/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Центральный процессор (ЦП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CPU)</a:t>
            </a:r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Микропроцессор, выполняет команды по обработке данных. </a:t>
            </a:r>
            <a:endParaRPr lang="ru-RU" sz="2800" dirty="0">
              <a:effectLst/>
            </a:endParaRPr>
          </a:p>
          <a:p>
            <a:pPr rtl="0" eaLnBrk="1" latinLnBrk="0" hangingPunct="1"/>
            <a:r>
              <a:rPr lang="ru-RU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Имеет три основные характеристики:</a:t>
            </a:r>
            <a:endParaRPr lang="ru-RU" dirty="0">
              <a:effectLst/>
            </a:endParaRPr>
          </a:p>
          <a:p>
            <a:pPr marL="685800" lvl="1" indent="-228600" rtl="0" eaLnBrk="1" latinLnBrk="0" hangingPunct="1">
              <a:buFont typeface="Calibri" panose="020F0502020204030204" pitchFamily="34" charset="0"/>
              <a:buChar char="–"/>
            </a:pP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</a:t>
            </a:r>
            <a:endParaRPr lang="ru-RU" dirty="0">
              <a:effectLst/>
            </a:endParaRPr>
          </a:p>
          <a:p>
            <a:pPr marL="685800" lvl="1" indent="-228600" rtl="0" eaLnBrk="1" latinLnBrk="0" hangingPunct="1">
              <a:buFont typeface="Calibri" panose="020F0502020204030204" pitchFamily="34" charset="0"/>
              <a:buChar char="–"/>
            </a:pP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Тактовая частота</a:t>
            </a:r>
            <a:endParaRPr lang="ru-RU" dirty="0">
              <a:effectLst/>
            </a:endParaRPr>
          </a:p>
          <a:p>
            <a:pPr marL="685800" lvl="1" indent="-228600" rtl="0" eaLnBrk="1" latinLnBrk="0" hangingPunct="1">
              <a:buFont typeface="Calibri" panose="020F0502020204030204" pitchFamily="34" charset="0"/>
              <a:buChar char="–"/>
            </a:pP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Разрядность</a:t>
            </a:r>
            <a:endParaRPr lang="ru-RU" dirty="0">
              <a:effectLst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E95B6-3527-423B-B33A-3F36939CC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6037" y="2776451"/>
            <a:ext cx="4167447" cy="31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EE03B-A761-4697-A383-6B2E53DA2E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Оперативная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 action="ppaction://hlinkpres?slideindex=4&amp;slidetitle=Презентация PowerPoint"/>
              </a:rPr>
              <a:t>память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EA965C-07A2-49F3-BCD9-1B1B8756C19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vl="1" rtl="0" eaLnBrk="1" latinLnBrk="0" hangingPunct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Оперативная память(ОЗУ,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 – Random </a:t>
            </a:r>
            <a:r>
              <a:rPr lang="en-US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–</a:t>
            </a: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память с произвольным доступом)</a:t>
            </a:r>
            <a:endParaRPr lang="ru-RU" sz="2400" dirty="0">
              <a:effectLst/>
            </a:endParaRPr>
          </a:p>
          <a:p>
            <a:pPr lvl="1" rtl="0" eaLnBrk="1" latinLnBrk="0" hangingPunct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Предназначена для записи, считывания и хранения программ, исходных данных, промежуточных и окончательных результатов.</a:t>
            </a:r>
            <a:endParaRPr lang="ru-RU" dirty="0">
              <a:effectLst/>
            </a:endParaRPr>
          </a:p>
          <a:p>
            <a:pPr lvl="1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3D7AF-3B30-47D8-B793-0776638A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0366" y="199506"/>
            <a:ext cx="4951268" cy="264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4177C-D2E5-4C7A-BAC2-38F889197754}"/>
              </a:ext>
            </a:extLst>
          </p:cNvPr>
          <p:cNvSpPr txBox="1"/>
          <p:nvPr/>
        </p:nvSpPr>
        <p:spPr>
          <a:xfrm>
            <a:off x="2524125" y="5334000"/>
            <a:ext cx="714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4" tooltip="https://www.actualidadhardware.com/review-kingston-hyperx-fury-8gb-kit-2x4gb-ddr3-1600mhz-cl10/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5" tooltip="https://creativecommons.org/licenses/by/3.0/"/>
              </a:rPr>
              <a:t>CC BY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38280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131F9-1C47-4E4B-9E71-4AF7ACE314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Постоянная память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CA8B6-638A-4DBA-B376-1F5D9D62382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vl="1" rtl="0" eaLnBrk="1" latinLnBrk="0" hangingPunct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Постоянная память (ПЗУ,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 – Read Only Memory – </a:t>
            </a: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Память только для чтения) содержит небольшой объем неизменяемых программ и данных.</a:t>
            </a:r>
            <a:endParaRPr lang="ru-RU" sz="2400" dirty="0">
              <a:effectLst/>
            </a:endParaRPr>
          </a:p>
          <a:p>
            <a:pPr lvl="1" rtl="0" eaLnBrk="1" latinLnBrk="0" hangingPunct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Информация в ПЗУ «вшивается» заводом изготовителем, содержит в себе систему ввода-вывода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(BIOS)</a:t>
            </a: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>
              <a:effectLst/>
            </a:endParaRPr>
          </a:p>
          <a:p>
            <a:pPr lvl="1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80DBAE-665C-4D62-9335-440FA31DF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09213" y="360653"/>
            <a:ext cx="4445231" cy="23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DFA42-3C1C-424A-AC47-605A561C33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Винчестер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69350D-49F0-4597-9B02-0AC0117EA42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vl="1" rtl="0" eaLnBrk="1" latinLnBrk="0" hangingPunct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Жесткий диск,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Disk Drive (HDD) –</a:t>
            </a: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устройство хранения информации, основанное на принципе магнитной записи.</a:t>
            </a:r>
            <a:endParaRPr lang="ru-RU" sz="2400" dirty="0">
              <a:effectLst/>
            </a:endParaRPr>
          </a:p>
          <a:p>
            <a:pPr lvl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основным накопителем данных в большинстве компьютеров.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CD8BB7-E4C2-4B90-8C48-A1ADD6646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7800" y="75234"/>
            <a:ext cx="4468091" cy="27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0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582BC-BA51-4A08-8B3D-BE333068A3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Внешние устройства ПК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37CB53-ADEE-4781-A9EC-1892330C473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vl="1"/>
            <a:r>
              <a:rPr lang="ru-RU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Внешние устройства – предназначены для ввода информации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4A26BD-5953-4F3B-90DB-F25A33C6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205133"/>
            <a:ext cx="4291337" cy="32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103</TotalTime>
  <Words>305</Words>
  <Application>Microsoft Office PowerPoint</Application>
  <PresentationFormat>Широкоэкранный</PresentationFormat>
  <Paragraphs>43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Impact</vt:lpstr>
      <vt:lpstr>Главное мероприятие</vt:lpstr>
      <vt:lpstr>Visio</vt:lpstr>
      <vt:lpstr>Устройство персонального компьютера </vt:lpstr>
      <vt:lpstr>Основные аппаратные составляющие ПК</vt:lpstr>
      <vt:lpstr>Структурная схема ЭВМ  </vt:lpstr>
      <vt:lpstr>Материнская плата</vt:lpstr>
      <vt:lpstr>Процессор </vt:lpstr>
      <vt:lpstr>Оперативная память</vt:lpstr>
      <vt:lpstr>Постоянная память </vt:lpstr>
      <vt:lpstr>Винчестер</vt:lpstr>
      <vt:lpstr>Внешние устройства ПК</vt:lpstr>
      <vt:lpstr>Монитор</vt:lpstr>
      <vt:lpstr>Принтеры и сканеры</vt:lpstr>
      <vt:lpstr>Внешние накопители</vt:lpstr>
      <vt:lpstr>Принципиальная ЭВМ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z252909093111-16</dc:creator>
  <cp:lastModifiedBy>z252909093111-16</cp:lastModifiedBy>
  <cp:revision>13</cp:revision>
  <dcterms:created xsi:type="dcterms:W3CDTF">2025-10-13T09:02:35Z</dcterms:created>
  <dcterms:modified xsi:type="dcterms:W3CDTF">2025-10-14T07:58:42Z</dcterms:modified>
</cp:coreProperties>
</file>